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67" r:id="rId6"/>
    <p:sldId id="268" r:id="rId7"/>
    <p:sldId id="269" r:id="rId8"/>
    <p:sldId id="275" r:id="rId9"/>
    <p:sldId id="270" r:id="rId10"/>
    <p:sldId id="271" r:id="rId11"/>
    <p:sldId id="27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496" autoAdjust="0"/>
    <p:restoredTop sz="86375" autoAdjust="0"/>
  </p:normalViewPr>
  <p:slideViewPr>
    <p:cSldViewPr snapToGrid="0" snapToObjects="1">
      <p:cViewPr varScale="1">
        <p:scale>
          <a:sx n="129" d="100"/>
          <a:sy n="129" d="100"/>
        </p:scale>
        <p:origin x="-8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9E1CA-A014-1342-9DB8-EFFDEC93F2BD}" type="datetimeFigureOut">
              <a:rPr lang="en-US" smtClean="0"/>
              <a:t>4/20/16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2E987-8737-F94E-9A4F-F3CD85C73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81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2E987-8737-F94E-9A4F-F3CD85C73D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4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2E987-8737-F94E-9A4F-F3CD85C73D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6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4/20/16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://www.thefreedictionary.com/focal+length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2" y="3072510"/>
            <a:ext cx="6498158" cy="1475491"/>
          </a:xfrm>
        </p:spPr>
        <p:txBody>
          <a:bodyPr/>
          <a:lstStyle/>
          <a:p>
            <a:r>
              <a:rPr lang="en-US" dirty="0" smtClean="0"/>
              <a:t>Micro-focus Adjustment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4790678"/>
            <a:ext cx="6498159" cy="92451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CES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63" y="1260092"/>
            <a:ext cx="7323137" cy="328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974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 Focus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shot</a:t>
            </a:r>
          </a:p>
          <a:p>
            <a:pPr lvl="1"/>
            <a:r>
              <a:rPr lang="en-US" dirty="0" smtClean="0"/>
              <a:t>The camera focus system obtains focus once and then remains off until the shutter button is pressed again</a:t>
            </a:r>
          </a:p>
          <a:p>
            <a:r>
              <a:rPr lang="en-US" dirty="0" smtClean="0"/>
              <a:t>Continuous or AI-Servo</a:t>
            </a:r>
          </a:p>
          <a:p>
            <a:pPr lvl="1"/>
            <a:r>
              <a:rPr lang="en-US" dirty="0" smtClean="0"/>
              <a:t>The camera focus system remains on while the shutter button is depressed and constantly adjusts the lens to maintain a focused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20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Still Photos</a:t>
            </a:r>
          </a:p>
          <a:p>
            <a:pPr lvl="1"/>
            <a:r>
              <a:rPr lang="en-US" dirty="0" smtClean="0"/>
              <a:t>Portraits – single focus mode often adjusted to the eye of the subject</a:t>
            </a:r>
          </a:p>
          <a:p>
            <a:pPr lvl="1"/>
            <a:r>
              <a:rPr lang="en-US" dirty="0" smtClean="0"/>
              <a:t>Useful for studio shots </a:t>
            </a:r>
          </a:p>
          <a:p>
            <a:pPr lvl="1"/>
            <a:r>
              <a:rPr lang="en-US" dirty="0" smtClean="0"/>
              <a:t>Landscapes – single focus mode – adjust the focus point to the main subject</a:t>
            </a:r>
          </a:p>
          <a:p>
            <a:r>
              <a:rPr lang="en-US" dirty="0" smtClean="0"/>
              <a:t>Action Photos</a:t>
            </a:r>
          </a:p>
          <a:p>
            <a:pPr lvl="1"/>
            <a:r>
              <a:rPr lang="en-US" dirty="0" smtClean="0"/>
              <a:t>The camera constantly adjusts the focus of the subject while in motion</a:t>
            </a:r>
          </a:p>
          <a:p>
            <a:pPr lvl="1"/>
            <a:r>
              <a:rPr lang="en-US" dirty="0" smtClean="0"/>
              <a:t>The photographer may be able to select the focus points used to enhance the focus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71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the manual that came with your camera to understand what type of Auto Focus system your camera uses</a:t>
            </a:r>
          </a:p>
          <a:p>
            <a:r>
              <a:rPr lang="en-US" dirty="0" smtClean="0"/>
              <a:t>Most cameras allow you to move the focus point around</a:t>
            </a:r>
          </a:p>
          <a:p>
            <a:r>
              <a:rPr lang="en-US" dirty="0" smtClean="0"/>
              <a:t>Remember – some lenses will limit your camera’s focus points and could impact your overall Auto Focus system – read the instruction manual for the lens also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388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 Focus Systems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672" y="1600200"/>
            <a:ext cx="4944224" cy="3290157"/>
          </a:xfrm>
        </p:spPr>
      </p:pic>
      <p:sp>
        <p:nvSpPr>
          <p:cNvPr id="3" name="TextBox 2"/>
          <p:cNvSpPr txBox="1"/>
          <p:nvPr/>
        </p:nvSpPr>
        <p:spPr>
          <a:xfrm>
            <a:off x="1220032" y="5170377"/>
            <a:ext cx="6900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/>
              <a:t>fo·cus</a:t>
            </a:r>
            <a:r>
              <a:rPr lang="en-US" sz="800" dirty="0"/>
              <a:t>  (</a:t>
            </a:r>
            <a:r>
              <a:rPr lang="en-US" sz="800" dirty="0" err="1"/>
              <a:t>fks</a:t>
            </a:r>
            <a:r>
              <a:rPr lang="en-US" sz="800" dirty="0"/>
              <a:t>)</a:t>
            </a:r>
          </a:p>
          <a:p>
            <a:r>
              <a:rPr lang="en-US" sz="800" i="1" dirty="0"/>
              <a:t>n.</a:t>
            </a:r>
            <a:r>
              <a:rPr lang="en-US" sz="800" dirty="0"/>
              <a:t> </a:t>
            </a:r>
            <a:r>
              <a:rPr lang="en-US" sz="800" i="1" dirty="0"/>
              <a:t>pl.</a:t>
            </a:r>
            <a:r>
              <a:rPr lang="en-US" sz="800" dirty="0"/>
              <a:t> </a:t>
            </a:r>
            <a:r>
              <a:rPr lang="en-US" sz="800" b="1" dirty="0" err="1"/>
              <a:t>fo·cus·es</a:t>
            </a:r>
            <a:r>
              <a:rPr lang="en-US" sz="800" dirty="0"/>
              <a:t> or </a:t>
            </a:r>
            <a:r>
              <a:rPr lang="en-US" sz="800" b="1" dirty="0" err="1"/>
              <a:t>fo·ci</a:t>
            </a:r>
            <a:r>
              <a:rPr lang="en-US" sz="800" dirty="0"/>
              <a:t> (-s, -k)</a:t>
            </a:r>
          </a:p>
          <a:p>
            <a:r>
              <a:rPr lang="en-US" sz="800" b="1" dirty="0"/>
              <a:t>1</a:t>
            </a:r>
            <a:r>
              <a:rPr lang="en-US" sz="800" b="1" dirty="0" smtClean="0"/>
              <a:t>.a</a:t>
            </a:r>
            <a:r>
              <a:rPr lang="en-US" sz="800" b="1" dirty="0"/>
              <a:t>. </a:t>
            </a:r>
            <a:r>
              <a:rPr lang="en-US" sz="800" dirty="0"/>
              <a:t>A point at which rays of light or other radiation converge or from which they appear to diverge, as after refraction or reflection in an optical system: </a:t>
            </a:r>
            <a:r>
              <a:rPr lang="en-US" sz="800" i="1" dirty="0"/>
              <a:t>the focus of a lens.</a:t>
            </a:r>
            <a:r>
              <a:rPr lang="en-US" sz="800" dirty="0"/>
              <a:t> Also called </a:t>
            </a:r>
            <a:r>
              <a:rPr lang="en-US" sz="800" i="1" dirty="0"/>
              <a:t>focal point</a:t>
            </a:r>
            <a:r>
              <a:rPr lang="en-US" sz="800" dirty="0" smtClean="0"/>
              <a:t>.</a:t>
            </a:r>
            <a:endParaRPr lang="en-US" sz="800" u="sng" dirty="0">
              <a:hlinkClick r:id="rId4"/>
            </a:endParaRPr>
          </a:p>
          <a:p>
            <a:r>
              <a:rPr lang="en-US" sz="800" b="1" dirty="0"/>
              <a:t>2</a:t>
            </a:r>
            <a:r>
              <a:rPr lang="en-US" sz="800" b="1" dirty="0" smtClean="0"/>
              <a:t>.a</a:t>
            </a:r>
            <a:r>
              <a:rPr lang="en-US" sz="800" b="1" dirty="0"/>
              <a:t>. </a:t>
            </a:r>
            <a:r>
              <a:rPr lang="en-US" sz="800" dirty="0"/>
              <a:t>The distinctness or clarity of an image rendered by an optical system.</a:t>
            </a:r>
          </a:p>
          <a:p>
            <a:r>
              <a:rPr lang="en-US" sz="800" b="1" dirty="0" smtClean="0"/>
              <a:t>   b</a:t>
            </a:r>
            <a:r>
              <a:rPr lang="en-US" sz="800" b="1" dirty="0"/>
              <a:t>. </a:t>
            </a:r>
            <a:r>
              <a:rPr lang="en-US" sz="800" dirty="0"/>
              <a:t>The state of maximum distinctness or clarity of such an image:	</a:t>
            </a:r>
          </a:p>
        </p:txBody>
      </p:sp>
    </p:spTree>
    <p:extLst>
      <p:ext uri="{BB962C8B-B14F-4D97-AF65-F5344CB8AC3E}">
        <p14:creationId xmlns:p14="http://schemas.microsoft.com/office/powerpoint/2010/main" val="21409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Modern digital cameras generally provide two modes of focus: Manual Focus and Auto Focus</a:t>
            </a:r>
          </a:p>
          <a:p>
            <a:pPr lvl="1"/>
            <a:r>
              <a:rPr lang="en-US" dirty="0" smtClean="0"/>
              <a:t>Manual focus allows the photographer to control the focus of the image</a:t>
            </a:r>
          </a:p>
          <a:p>
            <a:pPr lvl="1"/>
            <a:r>
              <a:rPr lang="en-US" baseline="0" dirty="0" smtClean="0"/>
              <a:t>Auto</a:t>
            </a:r>
            <a:r>
              <a:rPr lang="en-US" dirty="0" smtClean="0"/>
              <a:t> focus systems allow the camera to focus with little to no input by the photographer</a:t>
            </a:r>
          </a:p>
          <a:p>
            <a:r>
              <a:rPr lang="en-US" baseline="0" dirty="0" smtClean="0"/>
              <a:t>A camera’s auto focus system adjusts the camera lens to obtain</a:t>
            </a:r>
            <a:r>
              <a:rPr lang="en-US" dirty="0" smtClean="0"/>
              <a:t> focus of the subject. This is accomplished by the camera’s computer analyzing the image and driving the lens in the correct direction to achieve focus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097553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on ALL Cameras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(NEWER) DSLR and </a:t>
            </a:r>
            <a:r>
              <a:rPr lang="en-US" dirty="0" err="1" smtClean="0"/>
              <a:t>Mirrorless</a:t>
            </a:r>
            <a:r>
              <a:rPr lang="en-US" dirty="0" smtClean="0"/>
              <a:t> cameras offer contrast, phase detection, or both auto focus systems</a:t>
            </a:r>
          </a:p>
          <a:p>
            <a:pPr lvl="1"/>
            <a:r>
              <a:rPr lang="en-US" dirty="0" smtClean="0"/>
              <a:t>NIKON: D4, D3X, D3S, D3, D810, D800, </a:t>
            </a:r>
            <a:r>
              <a:rPr lang="en-US" dirty="0" smtClean="0"/>
              <a:t>D750, D700</a:t>
            </a:r>
            <a:r>
              <a:rPr lang="en-US" dirty="0" smtClean="0"/>
              <a:t>, D610, D600</a:t>
            </a:r>
          </a:p>
          <a:p>
            <a:pPr lvl="1"/>
            <a:r>
              <a:rPr lang="en-US" dirty="0" smtClean="0"/>
              <a:t>CANON: 1DX, 1DE, 1D4 1DsMk3, 5D2, 5D3, 50D, 7D</a:t>
            </a:r>
          </a:p>
          <a:p>
            <a:pPr lvl="1"/>
            <a:r>
              <a:rPr lang="en-US" dirty="0" smtClean="0"/>
              <a:t>PENTAX: K20</a:t>
            </a:r>
          </a:p>
          <a:p>
            <a:pPr lvl="1"/>
            <a:r>
              <a:rPr lang="en-US" dirty="0" smtClean="0"/>
              <a:t>SONY: A900</a:t>
            </a:r>
          </a:p>
          <a:p>
            <a:pPr lvl="1"/>
            <a:r>
              <a:rPr lang="en-US" dirty="0" smtClean="0"/>
              <a:t>Others may support it, check your manual</a:t>
            </a:r>
          </a:p>
          <a:p>
            <a:r>
              <a:rPr lang="en-US" dirty="0" smtClean="0"/>
              <a:t>NOTE: Generally used on Camera Phones (contrast)</a:t>
            </a:r>
          </a:p>
        </p:txBody>
      </p:sp>
    </p:spTree>
    <p:extLst>
      <p:ext uri="{BB962C8B-B14F-4D97-AF65-F5344CB8AC3E}">
        <p14:creationId xmlns:p14="http://schemas.microsoft.com/office/powerpoint/2010/main" val="694001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enters the camera through the lens, passing through a series of micro-lenses that separate the beam of light and pass the light on to the focus sensors and the pentaprism (eye piece)</a:t>
            </a:r>
          </a:p>
          <a:p>
            <a:r>
              <a:rPr lang="en-US" dirty="0" smtClean="0"/>
              <a:t>Two major types of Auto Focus system</a:t>
            </a:r>
          </a:p>
          <a:p>
            <a:pPr lvl="1"/>
            <a:r>
              <a:rPr lang="en-US" dirty="0" smtClean="0"/>
              <a:t>Contrast Detection</a:t>
            </a:r>
          </a:p>
          <a:p>
            <a:pPr lvl="1"/>
            <a:r>
              <a:rPr lang="en-US" dirty="0" smtClean="0"/>
              <a:t>Phase Shift Detection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27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Measures the contrast between pixels on the sensor, the mirror is moved out of the way</a:t>
            </a:r>
          </a:p>
          <a:p>
            <a:r>
              <a:rPr lang="en-US" dirty="0" smtClean="0"/>
              <a:t>Most camera’s utilize contrast detection as the primary focus system or in conjunction with Phase Detection</a:t>
            </a:r>
          </a:p>
          <a:p>
            <a:r>
              <a:rPr lang="en-US" dirty="0" smtClean="0"/>
              <a:t>Generally used in “live view” or video modes</a:t>
            </a:r>
          </a:p>
          <a:p>
            <a:r>
              <a:rPr lang="en-US" dirty="0" smtClean="0"/>
              <a:t>Generally is slower than Phase Detection systems</a:t>
            </a:r>
          </a:p>
          <a:p>
            <a:r>
              <a:rPr lang="en-US" dirty="0" smtClean="0"/>
              <a:t>Can be ineffective in poor/low light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05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enters the camera where it is split up into two images that are compared against each other</a:t>
            </a:r>
          </a:p>
          <a:p>
            <a:endParaRPr lang="en-US" dirty="0"/>
          </a:p>
        </p:txBody>
      </p:sp>
      <p:pic>
        <p:nvPicPr>
          <p:cNvPr id="4" name="Picture 3" descr="phase detect examp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070" y="2653310"/>
            <a:ext cx="5859422" cy="329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34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Detection Sample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17" y="1600201"/>
            <a:ext cx="7720320" cy="442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475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Detection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mirror remains down until the shutter is triggered</a:t>
            </a:r>
          </a:p>
          <a:p>
            <a:r>
              <a:rPr lang="en-US" dirty="0" smtClean="0"/>
              <a:t>Performs a physical measurement, making it very precise</a:t>
            </a:r>
          </a:p>
          <a:p>
            <a:r>
              <a:rPr lang="en-US" dirty="0" smtClean="0"/>
              <a:t>Can be used to correct a camera &amp; lens that are not perfectly matched (micro-focus adjustment)</a:t>
            </a:r>
          </a:p>
          <a:p>
            <a:r>
              <a:rPr lang="en-US" dirty="0" smtClean="0"/>
              <a:t>Uses multiple sensor types to improve auto focus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57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438</TotalTime>
  <Words>541</Words>
  <Application>Microsoft Macintosh PowerPoint</Application>
  <PresentationFormat>On-screen Show (4:3)</PresentationFormat>
  <Paragraphs>59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Micro-focus Adjustment  </vt:lpstr>
      <vt:lpstr>Auto Focus Systems</vt:lpstr>
      <vt:lpstr>Background</vt:lpstr>
      <vt:lpstr>Available on ALL Cameras?</vt:lpstr>
      <vt:lpstr>How Does It Work?</vt:lpstr>
      <vt:lpstr>Contrast Detection</vt:lpstr>
      <vt:lpstr>Phase Detection</vt:lpstr>
      <vt:lpstr>Phase Detection Sample</vt:lpstr>
      <vt:lpstr>Phase Detection (cont)</vt:lpstr>
      <vt:lpstr>Auto Focus Modes</vt:lpstr>
      <vt:lpstr>In the Field</vt:lpstr>
      <vt:lpstr>Wrapping It Up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Micro-focus Adjustment </dc:title>
  <dc:creator>Bob Bell</dc:creator>
  <cp:lastModifiedBy>Bob Bell</cp:lastModifiedBy>
  <cp:revision>25</cp:revision>
  <dcterms:created xsi:type="dcterms:W3CDTF">2014-08-07T22:59:03Z</dcterms:created>
  <dcterms:modified xsi:type="dcterms:W3CDTF">2016-04-21T03:04:47Z</dcterms:modified>
</cp:coreProperties>
</file>